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0" r:id="rId16"/>
    <p:sldId id="281" r:id="rId17"/>
    <p:sldId id="282" r:id="rId18"/>
    <p:sldId id="274" r:id="rId19"/>
    <p:sldId id="275" r:id="rId20"/>
    <p:sldId id="276" r:id="rId21"/>
    <p:sldId id="277" r:id="rId22"/>
    <p:sldId id="278" r:id="rId23"/>
    <p:sldId id="279" r:id="rId24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6"/>
    </p:embeddedFont>
    <p:embeddedFont>
      <p:font typeface="Cabin" panose="020B0604020202020204" charset="0"/>
      <p:regular r:id="rId27"/>
      <p:bold r:id="rId28"/>
      <p:italic r:id="rId29"/>
      <p:bold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Oswald" panose="00000500000000000000" pitchFamily="2" charset="0"/>
      <p:regular r:id="rId35"/>
      <p:bold r:id="rId36"/>
    </p:embeddedFont>
    <p:embeddedFont>
      <p:font typeface="Source Sans Pro" panose="020B0503030403020204" pitchFamily="34" charset="0"/>
      <p:regular r:id="rId37"/>
      <p:bold r:id="rId38"/>
      <p:italic r:id="rId39"/>
      <p:boldItalic r:id="rId40"/>
    </p:embeddedFont>
    <p:embeddedFont>
      <p:font typeface="Wingdings 3" panose="05040102010807070707" pitchFamily="18" charset="2"/>
      <p:regular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c5bf39c4c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dc5bf39c4c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dc5bf39c4c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dc5bf39c4c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dc5bf39c4c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dc5bf39c4c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dc5bf39c4c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dc5bf39c4c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dc5bf39c4c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dc5bf39c4c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dc5bf39c4c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dc5bf39c4c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dc5bf39c4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dc5bf39c4c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https://www.ringlead.com/blog/the-benefits-of-using-database-management-systems/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dc5bf39c4c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dc5bf39c4c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c5bf39c4c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c5bf39c4c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dc5bf39c4c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dc5bf39c4c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c5bf39c4c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dc5bf39c4c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dc5bf39c4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dc5bf39c4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191295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16263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93850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159013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760507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278720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440398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372091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021095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779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4213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12792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3473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◉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◉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97700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5306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9" name="Google Shape;289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0" name="Google Shape;290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9653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190950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472776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764658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063726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12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229636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642325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7656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</p:sldLayoutIdLst>
  <p:transition>
    <p:fade thruBlk="1"/>
  </p:transition>
  <p:hf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"/>
          <p:cNvSpPr txBox="1">
            <a:spLocks noGrp="1"/>
          </p:cNvSpPr>
          <p:nvPr>
            <p:ph type="ctrTitle"/>
          </p:nvPr>
        </p:nvSpPr>
        <p:spPr>
          <a:xfrm>
            <a:off x="1766850" y="457500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MINOR PROJECT</a:t>
            </a:r>
            <a:br>
              <a:rPr lang="en" sz="3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JUIT MMS</a:t>
            </a:r>
            <a:endParaRPr sz="6200" dirty="0">
              <a:solidFill>
                <a:schemeClr val="dk1"/>
              </a:solidFill>
            </a:endParaRPr>
          </a:p>
        </p:txBody>
      </p:sp>
      <p:sp>
        <p:nvSpPr>
          <p:cNvPr id="469" name="Google Shape;469;p14"/>
          <p:cNvSpPr txBox="1"/>
          <p:nvPr/>
        </p:nvSpPr>
        <p:spPr>
          <a:xfrm>
            <a:off x="949275" y="3118250"/>
            <a:ext cx="33618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bin"/>
                <a:ea typeface="Cabin"/>
                <a:cs typeface="Cabin"/>
                <a:sym typeface="Cabin"/>
              </a:rPr>
              <a:t>Team Members:</a:t>
            </a:r>
            <a:endParaRPr sz="1800" b="1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bin"/>
                <a:ea typeface="Cabin"/>
                <a:cs typeface="Cabin"/>
                <a:sym typeface="Cabin"/>
              </a:rPr>
              <a:t>Abhishek Thakur(191335)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bin"/>
                <a:ea typeface="Cabin"/>
                <a:cs typeface="Cabin"/>
                <a:sym typeface="Cabin"/>
              </a:rPr>
              <a:t>Shivam Gour </a:t>
            </a:r>
            <a:r>
              <a:rPr lang="en" sz="1500" dirty="0">
                <a:latin typeface="Cabin"/>
                <a:ea typeface="Cabin"/>
                <a:cs typeface="Cabin"/>
                <a:sym typeface="Cabin"/>
              </a:rPr>
              <a:t>(191340)</a:t>
            </a:r>
            <a:endParaRPr sz="1800"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70" name="Google Shape;470;p14"/>
          <p:cNvSpPr txBox="1"/>
          <p:nvPr/>
        </p:nvSpPr>
        <p:spPr>
          <a:xfrm>
            <a:off x="6006952" y="3558250"/>
            <a:ext cx="2465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Cabin"/>
                <a:ea typeface="Cabin"/>
                <a:cs typeface="Cabin"/>
                <a:sym typeface="Cabin"/>
              </a:rPr>
              <a:t>Supervisor:</a:t>
            </a:r>
            <a:endParaRPr sz="2000" b="1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bin"/>
                <a:ea typeface="Cabin"/>
                <a:cs typeface="Cabin"/>
                <a:sym typeface="Cabin"/>
              </a:rPr>
              <a:t>Dr. Pankaj Dhiman</a:t>
            </a:r>
            <a:endParaRPr sz="2000" dirty="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3"/>
          <p:cNvSpPr txBox="1">
            <a:spLocks noGrp="1"/>
          </p:cNvSpPr>
          <p:nvPr>
            <p:ph type="ctrTitle"/>
          </p:nvPr>
        </p:nvSpPr>
        <p:spPr>
          <a:xfrm>
            <a:off x="2318700" y="336910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STACKS</a:t>
            </a:r>
            <a:endParaRPr/>
          </a:p>
        </p:txBody>
      </p:sp>
      <p:sp>
        <p:nvSpPr>
          <p:cNvPr id="543" name="Google Shape;543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42" name="Google Shape;542;p23"/>
          <p:cNvSpPr txBox="1"/>
          <p:nvPr/>
        </p:nvSpPr>
        <p:spPr>
          <a:xfrm>
            <a:off x="7416725" y="3031150"/>
            <a:ext cx="17604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sz="1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4"/>
          <p:cNvSpPr txBox="1">
            <a:spLocks noGrp="1"/>
          </p:cNvSpPr>
          <p:nvPr>
            <p:ph type="title"/>
          </p:nvPr>
        </p:nvSpPr>
        <p:spPr>
          <a:xfrm>
            <a:off x="626000" y="289075"/>
            <a:ext cx="19077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</a:t>
            </a:r>
            <a:r>
              <a:rPr lang="en">
                <a:solidFill>
                  <a:schemeClr val="accent2"/>
                </a:solidFill>
              </a:rPr>
              <a:t>Stack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49" name="Google Shape;549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50" name="Google Shape;5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850" y="1392025"/>
            <a:ext cx="1637100" cy="641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2654" y="2691225"/>
            <a:ext cx="1354346" cy="6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7930" y="2615323"/>
            <a:ext cx="792950" cy="7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2575" y="2691250"/>
            <a:ext cx="792950" cy="7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24"/>
          <p:cNvSpPr txBox="1"/>
          <p:nvPr/>
        </p:nvSpPr>
        <p:spPr>
          <a:xfrm>
            <a:off x="1931450" y="2113850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Flask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7" name="Google Shape;557;p24"/>
          <p:cNvSpPr txBox="1"/>
          <p:nvPr/>
        </p:nvSpPr>
        <p:spPr>
          <a:xfrm>
            <a:off x="4427600" y="2103092"/>
            <a:ext cx="125243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  <a:t>JavaScript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8" name="Google Shape;558;p24"/>
          <p:cNvSpPr txBox="1"/>
          <p:nvPr/>
        </p:nvSpPr>
        <p:spPr>
          <a:xfrm>
            <a:off x="1828575" y="3509600"/>
            <a:ext cx="116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Bootstrap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9" name="Google Shape;559;p24"/>
          <p:cNvSpPr txBox="1"/>
          <p:nvPr/>
        </p:nvSpPr>
        <p:spPr>
          <a:xfrm>
            <a:off x="6407802" y="2113850"/>
            <a:ext cx="108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  <a:t> VS Code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0" name="Google Shape;560;p24"/>
          <p:cNvSpPr txBox="1"/>
          <p:nvPr/>
        </p:nvSpPr>
        <p:spPr>
          <a:xfrm>
            <a:off x="6363363" y="3484188"/>
            <a:ext cx="7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SQLite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1" name="Google Shape;561;p24"/>
          <p:cNvSpPr txBox="1"/>
          <p:nvPr/>
        </p:nvSpPr>
        <p:spPr>
          <a:xfrm>
            <a:off x="4502600" y="3550225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AJAX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54C057D-589A-4932-A340-916594604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52" y="1175791"/>
            <a:ext cx="968303" cy="968303"/>
          </a:xfrm>
          <a:prstGeom prst="rect">
            <a:avLst/>
          </a:prstGeom>
        </p:spPr>
      </p:pic>
      <p:pic>
        <p:nvPicPr>
          <p:cNvPr id="1026" name="Picture 2" descr="Javascript Logo PNG Images, Free Transparent Javascript Logo Download -  KindPNG">
            <a:extLst>
              <a:ext uri="{FF2B5EF4-FFF2-40B4-BE49-F238E27FC236}">
                <a16:creationId xmlns:a16="http://schemas.microsoft.com/office/drawing/2014/main" id="{ADD0C815-345F-444A-9414-60F0D2C6D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569" y="1408607"/>
            <a:ext cx="769003" cy="83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5"/>
          <p:cNvSpPr txBox="1">
            <a:spLocks noGrp="1"/>
          </p:cNvSpPr>
          <p:nvPr>
            <p:ph type="ctrTitle"/>
          </p:nvPr>
        </p:nvSpPr>
        <p:spPr>
          <a:xfrm>
            <a:off x="2337400" y="336910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</a:t>
            </a:r>
            <a:endParaRPr/>
          </a:p>
        </p:txBody>
      </p:sp>
      <p:sp>
        <p:nvSpPr>
          <p:cNvPr id="568" name="Google Shape;568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67" name="Google Shape;567;p25"/>
          <p:cNvSpPr txBox="1"/>
          <p:nvPr/>
        </p:nvSpPr>
        <p:spPr>
          <a:xfrm>
            <a:off x="7416725" y="3031150"/>
            <a:ext cx="17604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 sz="1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75" name="Google Shape;575;p26"/>
          <p:cNvSpPr txBox="1">
            <a:spLocks noGrp="1"/>
          </p:cNvSpPr>
          <p:nvPr>
            <p:ph type="ctrTitle" idx="4294967295"/>
          </p:nvPr>
        </p:nvSpPr>
        <p:spPr>
          <a:xfrm>
            <a:off x="5827713" y="4478338"/>
            <a:ext cx="3316287" cy="755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Home Page</a:t>
            </a:r>
            <a:endParaRPr sz="35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B510B8-A784-4692-BA2C-237F36E85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4" y="0"/>
            <a:ext cx="9104976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82" name="Google Shape;582;p27"/>
          <p:cNvSpPr txBox="1">
            <a:spLocks noGrp="1"/>
          </p:cNvSpPr>
          <p:nvPr>
            <p:ph type="ctrTitle" idx="4294967295"/>
          </p:nvPr>
        </p:nvSpPr>
        <p:spPr>
          <a:xfrm>
            <a:off x="5827713" y="4478338"/>
            <a:ext cx="3316287" cy="755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Home Page</a:t>
            </a:r>
            <a:endParaRPr sz="35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104AE-DC60-4254-8D85-9DC7DAA50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37F1A8-DCA8-4A21-A66C-A0471825FC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47FCB-5867-4114-A6D2-92A5DEE03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EC45EE-76BE-4351-80A1-7E945F31898B}"/>
              </a:ext>
            </a:extLst>
          </p:cNvPr>
          <p:cNvSpPr txBox="1"/>
          <p:nvPr/>
        </p:nvSpPr>
        <p:spPr>
          <a:xfrm>
            <a:off x="7162800" y="4484377"/>
            <a:ext cx="25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Admin View</a:t>
            </a:r>
          </a:p>
        </p:txBody>
      </p:sp>
    </p:spTree>
    <p:extLst>
      <p:ext uri="{BB962C8B-B14F-4D97-AF65-F5344CB8AC3E}">
        <p14:creationId xmlns:p14="http://schemas.microsoft.com/office/powerpoint/2010/main" val="2881491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7B1FF8-703E-4F59-B9CC-91A0BF9ADA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540CF-382E-4F9F-A2D3-AE2747BC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0BA7C2-69C6-46A8-8247-3A1B719DD300}"/>
              </a:ext>
            </a:extLst>
          </p:cNvPr>
          <p:cNvSpPr txBox="1"/>
          <p:nvPr/>
        </p:nvSpPr>
        <p:spPr>
          <a:xfrm>
            <a:off x="7195566" y="4641534"/>
            <a:ext cx="272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Doctor View</a:t>
            </a:r>
          </a:p>
        </p:txBody>
      </p:sp>
    </p:spTree>
    <p:extLst>
      <p:ext uri="{BB962C8B-B14F-4D97-AF65-F5344CB8AC3E}">
        <p14:creationId xmlns:p14="http://schemas.microsoft.com/office/powerpoint/2010/main" val="1819473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EDA0A-35EA-404A-ABAE-A824FA27E4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0A1C5-C05F-442B-AB44-47D6AA14E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081271-B021-4C95-A6E6-B014EC366F95}"/>
              </a:ext>
            </a:extLst>
          </p:cNvPr>
          <p:cNvSpPr txBox="1"/>
          <p:nvPr/>
        </p:nvSpPr>
        <p:spPr>
          <a:xfrm>
            <a:off x="6629401" y="4615568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Appointment View</a:t>
            </a:r>
          </a:p>
        </p:txBody>
      </p:sp>
    </p:spTree>
    <p:extLst>
      <p:ext uri="{BB962C8B-B14F-4D97-AF65-F5344CB8AC3E}">
        <p14:creationId xmlns:p14="http://schemas.microsoft.com/office/powerpoint/2010/main" val="2263614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2"/>
          <p:cNvSpPr txBox="1">
            <a:spLocks noGrp="1"/>
          </p:cNvSpPr>
          <p:nvPr>
            <p:ph type="title"/>
          </p:nvPr>
        </p:nvSpPr>
        <p:spPr>
          <a:xfrm>
            <a:off x="-374075" y="94650"/>
            <a:ext cx="44661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Features</a:t>
            </a:r>
            <a:endParaRPr sz="4800"/>
          </a:p>
        </p:txBody>
      </p:sp>
      <p:sp>
        <p:nvSpPr>
          <p:cNvPr id="622" name="Google Shape;622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616" name="Google Shape;616;p32"/>
          <p:cNvGrpSpPr/>
          <p:nvPr/>
        </p:nvGrpSpPr>
        <p:grpSpPr>
          <a:xfrm>
            <a:off x="3099624" y="949849"/>
            <a:ext cx="2944752" cy="3170450"/>
            <a:chOff x="2768474" y="949849"/>
            <a:chExt cx="2944752" cy="3170450"/>
          </a:xfrm>
        </p:grpSpPr>
        <p:sp>
          <p:nvSpPr>
            <p:cNvPr id="617" name="Google Shape;617;p32"/>
            <p:cNvSpPr/>
            <p:nvPr/>
          </p:nvSpPr>
          <p:spPr>
            <a:xfrm rot="5400000">
              <a:off x="2768474" y="949849"/>
              <a:ext cx="1706700" cy="170670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 rot="5400000" flipH="1">
              <a:off x="3109874" y="2754999"/>
              <a:ext cx="1365300" cy="1365300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 rot="10800000">
              <a:off x="4573417" y="1713349"/>
              <a:ext cx="943200" cy="943200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 flipH="1">
              <a:off x="4573526" y="2754999"/>
              <a:ext cx="1139700" cy="1139700"/>
            </a:xfrm>
            <a:prstGeom prst="teardrop">
              <a:avLst>
                <a:gd name="adj" fmla="val 100000"/>
              </a:avLst>
            </a:pr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32"/>
          <p:cNvSpPr/>
          <p:nvPr/>
        </p:nvSpPr>
        <p:spPr>
          <a:xfrm>
            <a:off x="5213649" y="2080225"/>
            <a:ext cx="300114" cy="27302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2"/>
          <p:cNvSpPr txBox="1"/>
          <p:nvPr/>
        </p:nvSpPr>
        <p:spPr>
          <a:xfrm>
            <a:off x="7416725" y="3031150"/>
            <a:ext cx="17604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6</a:t>
            </a:r>
            <a:endParaRPr sz="12000">
              <a:solidFill>
                <a:schemeClr val="accent2"/>
              </a:solidFill>
            </a:endParaRPr>
          </a:p>
        </p:txBody>
      </p:sp>
      <p:pic>
        <p:nvPicPr>
          <p:cNvPr id="624" name="Google Shape;6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622" y="1310800"/>
            <a:ext cx="933775" cy="94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5" name="Google Shape;625;p32"/>
          <p:cNvGrpSpPr/>
          <p:nvPr/>
        </p:nvGrpSpPr>
        <p:grpSpPr>
          <a:xfrm>
            <a:off x="3868738" y="3240129"/>
            <a:ext cx="437216" cy="424202"/>
            <a:chOff x="272584" y="3138801"/>
            <a:chExt cx="345352" cy="335073"/>
          </a:xfrm>
        </p:grpSpPr>
        <p:sp>
          <p:nvSpPr>
            <p:cNvPr id="626" name="Google Shape;626;p32"/>
            <p:cNvSpPr/>
            <p:nvPr/>
          </p:nvSpPr>
          <p:spPr>
            <a:xfrm>
              <a:off x="272584" y="3138801"/>
              <a:ext cx="345352" cy="335073"/>
            </a:xfrm>
            <a:custGeom>
              <a:avLst/>
              <a:gdLst/>
              <a:ahLst/>
              <a:cxnLst/>
              <a:rect l="l" t="t" r="r" b="b"/>
              <a:pathLst>
                <a:path w="98672" h="95735" extrusionOk="0">
                  <a:moveTo>
                    <a:pt x="65628" y="0"/>
                  </a:moveTo>
                  <a:cubicBezTo>
                    <a:pt x="57918" y="0"/>
                    <a:pt x="50208" y="2937"/>
                    <a:pt x="44333" y="8812"/>
                  </a:cubicBezTo>
                  <a:lnTo>
                    <a:pt x="30841" y="22304"/>
                  </a:lnTo>
                  <a:lnTo>
                    <a:pt x="8812" y="44303"/>
                  </a:lnTo>
                  <a:cubicBezTo>
                    <a:pt x="3121" y="49994"/>
                    <a:pt x="0" y="57581"/>
                    <a:pt x="0" y="65597"/>
                  </a:cubicBezTo>
                  <a:cubicBezTo>
                    <a:pt x="0" y="73644"/>
                    <a:pt x="3121" y="81232"/>
                    <a:pt x="8812" y="86923"/>
                  </a:cubicBezTo>
                  <a:cubicBezTo>
                    <a:pt x="14686" y="92797"/>
                    <a:pt x="22396" y="95734"/>
                    <a:pt x="30106" y="95734"/>
                  </a:cubicBezTo>
                  <a:cubicBezTo>
                    <a:pt x="37847" y="95734"/>
                    <a:pt x="45557" y="92797"/>
                    <a:pt x="51431" y="86923"/>
                  </a:cubicBezTo>
                  <a:lnTo>
                    <a:pt x="73430" y="64894"/>
                  </a:lnTo>
                  <a:lnTo>
                    <a:pt x="86922" y="51401"/>
                  </a:lnTo>
                  <a:cubicBezTo>
                    <a:pt x="98671" y="39652"/>
                    <a:pt x="98671" y="20560"/>
                    <a:pt x="86922" y="8812"/>
                  </a:cubicBezTo>
                  <a:cubicBezTo>
                    <a:pt x="81048" y="2937"/>
                    <a:pt x="73338" y="0"/>
                    <a:pt x="65628" y="0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350648" y="3216865"/>
              <a:ext cx="178941" cy="178941"/>
            </a:xfrm>
            <a:custGeom>
              <a:avLst/>
              <a:gdLst/>
              <a:ahLst/>
              <a:cxnLst/>
              <a:rect l="l" t="t" r="r" b="b"/>
              <a:pathLst>
                <a:path w="51126" h="51126" extrusionOk="0">
                  <a:moveTo>
                    <a:pt x="8537" y="0"/>
                  </a:moveTo>
                  <a:lnTo>
                    <a:pt x="0" y="8506"/>
                  </a:lnTo>
                  <a:lnTo>
                    <a:pt x="42620" y="51126"/>
                  </a:lnTo>
                  <a:lnTo>
                    <a:pt x="51126" y="42590"/>
                  </a:lnTo>
                  <a:lnTo>
                    <a:pt x="8537" y="0"/>
                  </a:lnTo>
                  <a:close/>
                </a:path>
              </a:pathLst>
            </a:custGeom>
            <a:solidFill>
              <a:srgbClr val="F3E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303423" y="3169640"/>
              <a:ext cx="314514" cy="304234"/>
            </a:xfrm>
            <a:custGeom>
              <a:avLst/>
              <a:gdLst/>
              <a:ahLst/>
              <a:cxnLst/>
              <a:rect l="l" t="t" r="r" b="b"/>
              <a:pathLst>
                <a:path w="89861" h="86924" extrusionOk="0">
                  <a:moveTo>
                    <a:pt x="78111" y="1"/>
                  </a:moveTo>
                  <a:lnTo>
                    <a:pt x="1" y="78112"/>
                  </a:lnTo>
                  <a:cubicBezTo>
                    <a:pt x="5875" y="83986"/>
                    <a:pt x="13585" y="86923"/>
                    <a:pt x="21295" y="86923"/>
                  </a:cubicBezTo>
                  <a:cubicBezTo>
                    <a:pt x="29036" y="86923"/>
                    <a:pt x="36746" y="83986"/>
                    <a:pt x="42620" y="78112"/>
                  </a:cubicBezTo>
                  <a:lnTo>
                    <a:pt x="64619" y="56083"/>
                  </a:lnTo>
                  <a:lnTo>
                    <a:pt x="78111" y="42590"/>
                  </a:lnTo>
                  <a:cubicBezTo>
                    <a:pt x="89860" y="30841"/>
                    <a:pt x="89860" y="11749"/>
                    <a:pt x="78111" y="1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425177" y="3291398"/>
              <a:ext cx="104412" cy="104408"/>
            </a:xfrm>
            <a:custGeom>
              <a:avLst/>
              <a:gdLst/>
              <a:ahLst/>
              <a:cxnLst/>
              <a:rect l="l" t="t" r="r" b="b"/>
              <a:pathLst>
                <a:path w="29832" h="29831" extrusionOk="0">
                  <a:moveTo>
                    <a:pt x="8537" y="0"/>
                  </a:moveTo>
                  <a:lnTo>
                    <a:pt x="1" y="8506"/>
                  </a:lnTo>
                  <a:lnTo>
                    <a:pt x="21326" y="29831"/>
                  </a:lnTo>
                  <a:lnTo>
                    <a:pt x="29832" y="21295"/>
                  </a:lnTo>
                  <a:lnTo>
                    <a:pt x="8537" y="0"/>
                  </a:lnTo>
                  <a:close/>
                </a:path>
              </a:pathLst>
            </a:custGeom>
            <a:solidFill>
              <a:srgbClr val="F3E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32"/>
          <p:cNvGrpSpPr/>
          <p:nvPr/>
        </p:nvGrpSpPr>
        <p:grpSpPr>
          <a:xfrm>
            <a:off x="5165870" y="3031141"/>
            <a:ext cx="548692" cy="511894"/>
            <a:chOff x="365625" y="2871550"/>
            <a:chExt cx="630825" cy="498000"/>
          </a:xfrm>
        </p:grpSpPr>
        <p:sp>
          <p:nvSpPr>
            <p:cNvPr id="631" name="Google Shape;631;p32"/>
            <p:cNvSpPr/>
            <p:nvPr/>
          </p:nvSpPr>
          <p:spPr>
            <a:xfrm>
              <a:off x="890975" y="3249700"/>
              <a:ext cx="105475" cy="23725"/>
            </a:xfrm>
            <a:custGeom>
              <a:avLst/>
              <a:gdLst/>
              <a:ahLst/>
              <a:cxnLst/>
              <a:rect l="l" t="t" r="r" b="b"/>
              <a:pathLst>
                <a:path w="4219" h="949" extrusionOk="0">
                  <a:moveTo>
                    <a:pt x="2056" y="0"/>
                  </a:moveTo>
                  <a:lnTo>
                    <a:pt x="0" y="214"/>
                  </a:lnTo>
                  <a:lnTo>
                    <a:pt x="735" y="949"/>
                  </a:lnTo>
                  <a:lnTo>
                    <a:pt x="4219" y="949"/>
                  </a:lnTo>
                  <a:lnTo>
                    <a:pt x="4219" y="214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F3E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890975" y="3236350"/>
              <a:ext cx="105475" cy="18700"/>
            </a:xfrm>
            <a:custGeom>
              <a:avLst/>
              <a:gdLst/>
              <a:ahLst/>
              <a:cxnLst/>
              <a:rect l="l" t="t" r="r" b="b"/>
              <a:pathLst>
                <a:path w="4219" h="748" extrusionOk="0">
                  <a:moveTo>
                    <a:pt x="735" y="0"/>
                  </a:moveTo>
                  <a:lnTo>
                    <a:pt x="0" y="748"/>
                  </a:lnTo>
                  <a:lnTo>
                    <a:pt x="4219" y="748"/>
                  </a:lnTo>
                  <a:lnTo>
                    <a:pt x="4219" y="0"/>
                  </a:ln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792175" y="3239350"/>
              <a:ext cx="117500" cy="71450"/>
            </a:xfrm>
            <a:custGeom>
              <a:avLst/>
              <a:gdLst/>
              <a:ahLst/>
              <a:cxnLst/>
              <a:rect l="l" t="t" r="r" b="b"/>
              <a:pathLst>
                <a:path w="4700" h="2858" extrusionOk="0">
                  <a:moveTo>
                    <a:pt x="2430" y="1"/>
                  </a:moveTo>
                  <a:lnTo>
                    <a:pt x="1" y="628"/>
                  </a:lnTo>
                  <a:lnTo>
                    <a:pt x="1483" y="2858"/>
                  </a:lnTo>
                  <a:lnTo>
                    <a:pt x="2978" y="2858"/>
                  </a:lnTo>
                  <a:cubicBezTo>
                    <a:pt x="3926" y="2858"/>
                    <a:pt x="4700" y="2084"/>
                    <a:pt x="4700" y="1122"/>
                  </a:cubicBezTo>
                  <a:lnTo>
                    <a:pt x="4700" y="628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rgbClr val="F3E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792175" y="3199300"/>
              <a:ext cx="117500" cy="55750"/>
            </a:xfrm>
            <a:custGeom>
              <a:avLst/>
              <a:gdLst/>
              <a:ahLst/>
              <a:cxnLst/>
              <a:rect l="l" t="t" r="r" b="b"/>
              <a:pathLst>
                <a:path w="4700" h="2230" extrusionOk="0">
                  <a:moveTo>
                    <a:pt x="1483" y="1"/>
                  </a:moveTo>
                  <a:lnTo>
                    <a:pt x="1" y="2230"/>
                  </a:lnTo>
                  <a:lnTo>
                    <a:pt x="4700" y="2230"/>
                  </a:lnTo>
                  <a:lnTo>
                    <a:pt x="4700" y="1722"/>
                  </a:lnTo>
                  <a:cubicBezTo>
                    <a:pt x="4700" y="775"/>
                    <a:pt x="3926" y="1"/>
                    <a:pt x="2978" y="1"/>
                  </a:cubicBez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736450" y="3154575"/>
              <a:ext cx="92800" cy="111150"/>
            </a:xfrm>
            <a:custGeom>
              <a:avLst/>
              <a:gdLst/>
              <a:ahLst/>
              <a:cxnLst/>
              <a:rect l="l" t="t" r="r" b="b"/>
              <a:pathLst>
                <a:path w="3712" h="4446" extrusionOk="0">
                  <a:moveTo>
                    <a:pt x="1" y="1"/>
                  </a:moveTo>
                  <a:lnTo>
                    <a:pt x="1" y="4019"/>
                  </a:lnTo>
                  <a:lnTo>
                    <a:pt x="1856" y="4446"/>
                  </a:lnTo>
                  <a:lnTo>
                    <a:pt x="3712" y="4019"/>
                  </a:lnTo>
                  <a:lnTo>
                    <a:pt x="3712" y="802"/>
                  </a:lnTo>
                  <a:lnTo>
                    <a:pt x="2230" y="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736450" y="3255025"/>
              <a:ext cx="92800" cy="80475"/>
            </a:xfrm>
            <a:custGeom>
              <a:avLst/>
              <a:gdLst/>
              <a:ahLst/>
              <a:cxnLst/>
              <a:rect l="l" t="t" r="r" b="b"/>
              <a:pathLst>
                <a:path w="3712" h="3219" extrusionOk="0">
                  <a:moveTo>
                    <a:pt x="1" y="1"/>
                  </a:moveTo>
                  <a:lnTo>
                    <a:pt x="1" y="3219"/>
                  </a:lnTo>
                  <a:lnTo>
                    <a:pt x="3712" y="3219"/>
                  </a:lnTo>
                  <a:lnTo>
                    <a:pt x="3712" y="1"/>
                  </a:lnTo>
                  <a:close/>
                </a:path>
              </a:pathLst>
            </a:custGeom>
            <a:solidFill>
              <a:srgbClr val="F3E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476775" y="3154575"/>
              <a:ext cx="259700" cy="118850"/>
            </a:xfrm>
            <a:custGeom>
              <a:avLst/>
              <a:gdLst/>
              <a:ahLst/>
              <a:cxnLst/>
              <a:rect l="l" t="t" r="r" b="b"/>
              <a:pathLst>
                <a:path w="10388" h="4754" extrusionOk="0">
                  <a:moveTo>
                    <a:pt x="10388" y="1"/>
                  </a:moveTo>
                  <a:lnTo>
                    <a:pt x="3712" y="802"/>
                  </a:lnTo>
                  <a:lnTo>
                    <a:pt x="749" y="802"/>
                  </a:lnTo>
                  <a:lnTo>
                    <a:pt x="1" y="4019"/>
                  </a:lnTo>
                  <a:lnTo>
                    <a:pt x="5274" y="4754"/>
                  </a:lnTo>
                  <a:lnTo>
                    <a:pt x="10388" y="4019"/>
                  </a:lnTo>
                  <a:lnTo>
                    <a:pt x="10388" y="1"/>
                  </a:lnTo>
                  <a:close/>
                </a:path>
              </a:pathLst>
            </a:custGeom>
            <a:solidFill>
              <a:srgbClr val="FFB2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476775" y="3255025"/>
              <a:ext cx="259700" cy="80475"/>
            </a:xfrm>
            <a:custGeom>
              <a:avLst/>
              <a:gdLst/>
              <a:ahLst/>
              <a:cxnLst/>
              <a:rect l="l" t="t" r="r" b="b"/>
              <a:pathLst>
                <a:path w="10388" h="3219" extrusionOk="0">
                  <a:moveTo>
                    <a:pt x="1" y="1"/>
                  </a:moveTo>
                  <a:lnTo>
                    <a:pt x="749" y="3219"/>
                  </a:lnTo>
                  <a:lnTo>
                    <a:pt x="10388" y="3219"/>
                  </a:lnTo>
                  <a:lnTo>
                    <a:pt x="10388" y="1"/>
                  </a:lnTo>
                  <a:close/>
                </a:path>
              </a:pathLst>
            </a:custGeom>
            <a:solidFill>
              <a:srgbClr val="ED9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532500" y="3174600"/>
              <a:ext cx="37100" cy="80450"/>
            </a:xfrm>
            <a:custGeom>
              <a:avLst/>
              <a:gdLst/>
              <a:ahLst/>
              <a:cxnLst/>
              <a:rect l="l" t="t" r="r" b="b"/>
              <a:pathLst>
                <a:path w="1484" h="3218" extrusionOk="0">
                  <a:moveTo>
                    <a:pt x="1" y="1"/>
                  </a:moveTo>
                  <a:lnTo>
                    <a:pt x="1" y="3218"/>
                  </a:lnTo>
                  <a:lnTo>
                    <a:pt x="1483" y="3218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rgbClr val="3B4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606600" y="3162925"/>
              <a:ext cx="37400" cy="92125"/>
            </a:xfrm>
            <a:custGeom>
              <a:avLst/>
              <a:gdLst/>
              <a:ahLst/>
              <a:cxnLst/>
              <a:rect l="l" t="t" r="r" b="b"/>
              <a:pathLst>
                <a:path w="1496" h="3685" extrusionOk="0">
                  <a:moveTo>
                    <a:pt x="748" y="0"/>
                  </a:moveTo>
                  <a:lnTo>
                    <a:pt x="1" y="468"/>
                  </a:lnTo>
                  <a:lnTo>
                    <a:pt x="1" y="3685"/>
                  </a:lnTo>
                  <a:lnTo>
                    <a:pt x="1496" y="3685"/>
                  </a:lnTo>
                  <a:lnTo>
                    <a:pt x="1496" y="468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3B4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388000" y="3249025"/>
              <a:ext cx="88800" cy="24400"/>
            </a:xfrm>
            <a:custGeom>
              <a:avLst/>
              <a:gdLst/>
              <a:ahLst/>
              <a:cxnLst/>
              <a:rect l="l" t="t" r="r" b="b"/>
              <a:pathLst>
                <a:path w="3552" h="976" extrusionOk="0">
                  <a:moveTo>
                    <a:pt x="1722" y="0"/>
                  </a:moveTo>
                  <a:lnTo>
                    <a:pt x="1" y="241"/>
                  </a:lnTo>
                  <a:lnTo>
                    <a:pt x="588" y="976"/>
                  </a:lnTo>
                  <a:lnTo>
                    <a:pt x="2817" y="976"/>
                  </a:lnTo>
                  <a:lnTo>
                    <a:pt x="3552" y="241"/>
                  </a:lnTo>
                  <a:lnTo>
                    <a:pt x="1722" y="0"/>
                  </a:ln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388000" y="3236350"/>
              <a:ext cx="88800" cy="18700"/>
            </a:xfrm>
            <a:custGeom>
              <a:avLst/>
              <a:gdLst/>
              <a:ahLst/>
              <a:cxnLst/>
              <a:rect l="l" t="t" r="r" b="b"/>
              <a:pathLst>
                <a:path w="3552" h="748" extrusionOk="0">
                  <a:moveTo>
                    <a:pt x="588" y="0"/>
                  </a:moveTo>
                  <a:lnTo>
                    <a:pt x="1" y="748"/>
                  </a:lnTo>
                  <a:lnTo>
                    <a:pt x="3552" y="748"/>
                  </a:lnTo>
                  <a:lnTo>
                    <a:pt x="2817" y="0"/>
                  </a:lnTo>
                  <a:close/>
                </a:path>
              </a:pathLst>
            </a:custGeom>
            <a:solidFill>
              <a:srgbClr val="F3E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365625" y="3174600"/>
              <a:ext cx="37100" cy="89800"/>
            </a:xfrm>
            <a:custGeom>
              <a:avLst/>
              <a:gdLst/>
              <a:ahLst/>
              <a:cxnLst/>
              <a:rect l="l" t="t" r="r" b="b"/>
              <a:pathLst>
                <a:path w="1484" h="3592" extrusionOk="0">
                  <a:moveTo>
                    <a:pt x="1" y="1"/>
                  </a:moveTo>
                  <a:lnTo>
                    <a:pt x="1" y="3218"/>
                  </a:lnTo>
                  <a:lnTo>
                    <a:pt x="736" y="3592"/>
                  </a:lnTo>
                  <a:lnTo>
                    <a:pt x="1483" y="3218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365625" y="3255025"/>
              <a:ext cx="37100" cy="80475"/>
            </a:xfrm>
            <a:custGeom>
              <a:avLst/>
              <a:gdLst/>
              <a:ahLst/>
              <a:cxnLst/>
              <a:rect l="l" t="t" r="r" b="b"/>
              <a:pathLst>
                <a:path w="1484" h="3219" extrusionOk="0">
                  <a:moveTo>
                    <a:pt x="1" y="1"/>
                  </a:moveTo>
                  <a:lnTo>
                    <a:pt x="1" y="3219"/>
                  </a:lnTo>
                  <a:lnTo>
                    <a:pt x="1483" y="3219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rgbClr val="F3E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458425" y="3241350"/>
              <a:ext cx="37075" cy="128200"/>
            </a:xfrm>
            <a:custGeom>
              <a:avLst/>
              <a:gdLst/>
              <a:ahLst/>
              <a:cxnLst/>
              <a:rect l="l" t="t" r="r" b="b"/>
              <a:pathLst>
                <a:path w="1483" h="5128" extrusionOk="0">
                  <a:moveTo>
                    <a:pt x="774" y="1"/>
                  </a:moveTo>
                  <a:lnTo>
                    <a:pt x="0" y="548"/>
                  </a:lnTo>
                  <a:lnTo>
                    <a:pt x="0" y="5127"/>
                  </a:lnTo>
                  <a:lnTo>
                    <a:pt x="1483" y="5127"/>
                  </a:lnTo>
                  <a:lnTo>
                    <a:pt x="1483" y="54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3E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458425" y="3140575"/>
              <a:ext cx="37075" cy="114475"/>
            </a:xfrm>
            <a:custGeom>
              <a:avLst/>
              <a:gdLst/>
              <a:ahLst/>
              <a:cxnLst/>
              <a:rect l="l" t="t" r="r" b="b"/>
              <a:pathLst>
                <a:path w="1483" h="4579" extrusionOk="0">
                  <a:moveTo>
                    <a:pt x="0" y="0"/>
                  </a:moveTo>
                  <a:lnTo>
                    <a:pt x="0" y="4579"/>
                  </a:lnTo>
                  <a:lnTo>
                    <a:pt x="1483" y="4579"/>
                  </a:lnTo>
                  <a:lnTo>
                    <a:pt x="1483" y="0"/>
                  </a:lnTo>
                  <a:close/>
                </a:path>
              </a:pathLst>
            </a:custGeom>
            <a:solidFill>
              <a:srgbClr val="FF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681050" y="2969675"/>
              <a:ext cx="55425" cy="75775"/>
            </a:xfrm>
            <a:custGeom>
              <a:avLst/>
              <a:gdLst/>
              <a:ahLst/>
              <a:cxnLst/>
              <a:rect l="l" t="t" r="r" b="b"/>
              <a:pathLst>
                <a:path w="2217" h="3031" extrusionOk="0">
                  <a:moveTo>
                    <a:pt x="0" y="1"/>
                  </a:moveTo>
                  <a:lnTo>
                    <a:pt x="0" y="3031"/>
                  </a:lnTo>
                  <a:lnTo>
                    <a:pt x="2217" y="2256"/>
                  </a:lnTo>
                  <a:lnTo>
                    <a:pt x="2217" y="7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E0BE"/>
            </a:solidFill>
            <a:ln w="9525" cap="flat" cmpd="sng">
              <a:solidFill>
                <a:srgbClr val="F3E0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625300" y="2969675"/>
              <a:ext cx="55775" cy="75775"/>
            </a:xfrm>
            <a:custGeom>
              <a:avLst/>
              <a:gdLst/>
              <a:ahLst/>
              <a:cxnLst/>
              <a:rect l="l" t="t" r="r" b="b"/>
              <a:pathLst>
                <a:path w="2231" h="3031" extrusionOk="0">
                  <a:moveTo>
                    <a:pt x="2230" y="1"/>
                  </a:moveTo>
                  <a:lnTo>
                    <a:pt x="0" y="775"/>
                  </a:lnTo>
                  <a:lnTo>
                    <a:pt x="0" y="2256"/>
                  </a:lnTo>
                  <a:lnTo>
                    <a:pt x="2230" y="3031"/>
                  </a:lnTo>
                  <a:lnTo>
                    <a:pt x="2230" y="1"/>
                  </a:lnTo>
                  <a:close/>
                </a:path>
              </a:pathLst>
            </a:custGeom>
            <a:solidFill>
              <a:srgbClr val="FFF2DE"/>
            </a:solidFill>
            <a:ln w="9525" cap="flat" cmpd="sng">
              <a:solidFill>
                <a:srgbClr val="FFF2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681050" y="3026075"/>
              <a:ext cx="111150" cy="119200"/>
            </a:xfrm>
            <a:custGeom>
              <a:avLst/>
              <a:gdLst/>
              <a:ahLst/>
              <a:cxnLst/>
              <a:rect l="l" t="t" r="r" b="b"/>
              <a:pathLst>
                <a:path w="4446" h="4768" extrusionOk="0">
                  <a:moveTo>
                    <a:pt x="0" y="0"/>
                  </a:moveTo>
                  <a:lnTo>
                    <a:pt x="0" y="4767"/>
                  </a:lnTo>
                  <a:lnTo>
                    <a:pt x="40" y="4767"/>
                  </a:lnTo>
                  <a:lnTo>
                    <a:pt x="4446" y="3712"/>
                  </a:lnTo>
                  <a:lnTo>
                    <a:pt x="4446" y="1883"/>
                  </a:lnTo>
                  <a:cubicBezTo>
                    <a:pt x="4446" y="842"/>
                    <a:pt x="3605" y="0"/>
                    <a:pt x="2576" y="0"/>
                  </a:cubicBezTo>
                  <a:close/>
                </a:path>
              </a:pathLst>
            </a:custGeom>
            <a:solidFill>
              <a:srgbClr val="F3E0BE"/>
            </a:solidFill>
            <a:ln w="9525" cap="flat" cmpd="sng">
              <a:solidFill>
                <a:srgbClr val="F3E0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569575" y="3026075"/>
              <a:ext cx="111500" cy="119200"/>
            </a:xfrm>
            <a:custGeom>
              <a:avLst/>
              <a:gdLst/>
              <a:ahLst/>
              <a:cxnLst/>
              <a:rect l="l" t="t" r="r" b="b"/>
              <a:pathLst>
                <a:path w="4460" h="4768" extrusionOk="0">
                  <a:moveTo>
                    <a:pt x="1882" y="0"/>
                  </a:moveTo>
                  <a:cubicBezTo>
                    <a:pt x="841" y="0"/>
                    <a:pt x="0" y="842"/>
                    <a:pt x="0" y="1883"/>
                  </a:cubicBezTo>
                  <a:lnTo>
                    <a:pt x="0" y="3712"/>
                  </a:lnTo>
                  <a:lnTo>
                    <a:pt x="4459" y="4767"/>
                  </a:lnTo>
                  <a:lnTo>
                    <a:pt x="4459" y="0"/>
                  </a:lnTo>
                  <a:close/>
                </a:path>
              </a:pathLst>
            </a:custGeom>
            <a:solidFill>
              <a:srgbClr val="FFF2DE"/>
            </a:solidFill>
            <a:ln w="9525" cap="flat" cmpd="sng">
              <a:solidFill>
                <a:srgbClr val="FFF2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681050" y="2871550"/>
              <a:ext cx="92800" cy="117525"/>
            </a:xfrm>
            <a:custGeom>
              <a:avLst/>
              <a:gdLst/>
              <a:ahLst/>
              <a:cxnLst/>
              <a:rect l="l" t="t" r="r" b="b"/>
              <a:pathLst>
                <a:path w="3712" h="4701" extrusionOk="0">
                  <a:moveTo>
                    <a:pt x="0" y="1"/>
                  </a:moveTo>
                  <a:lnTo>
                    <a:pt x="0" y="4700"/>
                  </a:lnTo>
                  <a:lnTo>
                    <a:pt x="3712" y="4700"/>
                  </a:lnTo>
                  <a:lnTo>
                    <a:pt x="3712" y="1909"/>
                  </a:lnTo>
                  <a:cubicBezTo>
                    <a:pt x="3712" y="855"/>
                    <a:pt x="2857" y="1"/>
                    <a:pt x="1802" y="1"/>
                  </a:cubicBezTo>
                  <a:close/>
                </a:path>
              </a:pathLst>
            </a:custGeom>
            <a:solidFill>
              <a:srgbClr val="BC3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588250" y="2871550"/>
              <a:ext cx="96501" cy="117525"/>
            </a:xfrm>
            <a:custGeom>
              <a:avLst/>
              <a:gdLst/>
              <a:ahLst/>
              <a:cxnLst/>
              <a:rect l="l" t="t" r="r" b="b"/>
              <a:pathLst>
                <a:path w="3713" h="4701" extrusionOk="0">
                  <a:moveTo>
                    <a:pt x="1897" y="1"/>
                  </a:moveTo>
                  <a:cubicBezTo>
                    <a:pt x="855" y="1"/>
                    <a:pt x="1" y="855"/>
                    <a:pt x="1" y="1909"/>
                  </a:cubicBezTo>
                  <a:lnTo>
                    <a:pt x="1" y="4700"/>
                  </a:lnTo>
                  <a:lnTo>
                    <a:pt x="3712" y="4700"/>
                  </a:lnTo>
                  <a:lnTo>
                    <a:pt x="3712" y="1"/>
                  </a:lnTo>
                  <a:close/>
                </a:path>
              </a:pathLst>
            </a:custGeom>
            <a:solidFill>
              <a:srgbClr val="C94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569575" y="3118850"/>
              <a:ext cx="111500" cy="55775"/>
            </a:xfrm>
            <a:custGeom>
              <a:avLst/>
              <a:gdLst/>
              <a:ahLst/>
              <a:cxnLst/>
              <a:rect l="l" t="t" r="r" b="b"/>
              <a:pathLst>
                <a:path w="4460" h="2231" extrusionOk="0">
                  <a:moveTo>
                    <a:pt x="0" y="1"/>
                  </a:moveTo>
                  <a:lnTo>
                    <a:pt x="0" y="2231"/>
                  </a:lnTo>
                  <a:lnTo>
                    <a:pt x="4459" y="2231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3D5072"/>
            </a:solidFill>
            <a:ln w="9525" cap="flat" cmpd="sng">
              <a:solidFill>
                <a:srgbClr val="3D50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681050" y="3118850"/>
              <a:ext cx="111150" cy="55775"/>
            </a:xfrm>
            <a:custGeom>
              <a:avLst/>
              <a:gdLst/>
              <a:ahLst/>
              <a:cxnLst/>
              <a:rect l="l" t="t" r="r" b="b"/>
              <a:pathLst>
                <a:path w="4446" h="2231" extrusionOk="0">
                  <a:moveTo>
                    <a:pt x="0" y="1"/>
                  </a:moveTo>
                  <a:lnTo>
                    <a:pt x="0" y="2231"/>
                  </a:lnTo>
                  <a:lnTo>
                    <a:pt x="4446" y="2231"/>
                  </a:lnTo>
                  <a:lnTo>
                    <a:pt x="4446" y="1"/>
                  </a:lnTo>
                  <a:close/>
                </a:path>
              </a:pathLst>
            </a:custGeom>
            <a:solidFill>
              <a:srgbClr val="3B495B"/>
            </a:solidFill>
            <a:ln w="9525" cap="flat" cmpd="sng">
              <a:solidFill>
                <a:srgbClr val="3B49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3"/>
          <p:cNvSpPr txBox="1">
            <a:spLocks noGrp="1"/>
          </p:cNvSpPr>
          <p:nvPr>
            <p:ph type="title"/>
          </p:nvPr>
        </p:nvSpPr>
        <p:spPr>
          <a:xfrm>
            <a:off x="195825" y="407025"/>
            <a:ext cx="19845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Feat</a:t>
            </a:r>
            <a:r>
              <a:rPr lang="en" sz="2600">
                <a:solidFill>
                  <a:schemeClr val="accent2"/>
                </a:solidFill>
              </a:rPr>
              <a:t>ures</a:t>
            </a:r>
            <a:endParaRPr sz="2600">
              <a:solidFill>
                <a:schemeClr val="accent2"/>
              </a:solidFill>
            </a:endParaRPr>
          </a:p>
        </p:txBody>
      </p:sp>
      <p:sp>
        <p:nvSpPr>
          <p:cNvPr id="660" name="Google Shape;660;p33"/>
          <p:cNvSpPr txBox="1">
            <a:spLocks noGrp="1"/>
          </p:cNvSpPr>
          <p:nvPr>
            <p:ph type="body" idx="1"/>
          </p:nvPr>
        </p:nvSpPr>
        <p:spPr>
          <a:xfrm>
            <a:off x="346199" y="1220400"/>
            <a:ext cx="3276125" cy="15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Multiple Types of User Entries</a:t>
            </a:r>
            <a:endParaRPr sz="2200" b="1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64" name="Google Shape;664;p33"/>
          <p:cNvSpPr txBox="1">
            <a:spLocks noGrp="1"/>
          </p:cNvSpPr>
          <p:nvPr>
            <p:ph type="body" idx="2"/>
          </p:nvPr>
        </p:nvSpPr>
        <p:spPr>
          <a:xfrm>
            <a:off x="3622325" y="1220400"/>
            <a:ext cx="27996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Improved Process</a:t>
            </a:r>
            <a:endParaRPr sz="1700" b="1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700" b="1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65" name="Google Shape;665;p33"/>
          <p:cNvSpPr txBox="1">
            <a:spLocks noGrp="1"/>
          </p:cNvSpPr>
          <p:nvPr>
            <p:ph type="body" idx="3"/>
          </p:nvPr>
        </p:nvSpPr>
        <p:spPr>
          <a:xfrm>
            <a:off x="3622325" y="2110650"/>
            <a:ext cx="27996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Appointment Scheduling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62" name="Google Shape;662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61" name="Google Shape;661;p33"/>
          <p:cNvSpPr txBox="1">
            <a:spLocks noGrp="1"/>
          </p:cNvSpPr>
          <p:nvPr>
            <p:ph type="body" idx="4294967295"/>
          </p:nvPr>
        </p:nvSpPr>
        <p:spPr>
          <a:xfrm>
            <a:off x="-1" y="2055813"/>
            <a:ext cx="3622325" cy="11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latin typeface="Cabin"/>
                <a:ea typeface="Cabin"/>
                <a:cs typeface="Cabin"/>
                <a:sym typeface="Cabin"/>
              </a:rPr>
              <a:t>Increase In Productivity Of The End User</a:t>
            </a:r>
            <a:endParaRPr b="1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63" name="Google Shape;663;p33"/>
          <p:cNvSpPr txBox="1">
            <a:spLocks noGrp="1"/>
          </p:cNvSpPr>
          <p:nvPr>
            <p:ph type="body" idx="4294967295"/>
          </p:nvPr>
        </p:nvSpPr>
        <p:spPr>
          <a:xfrm>
            <a:off x="0" y="3365500"/>
            <a:ext cx="2843213" cy="11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Cabin"/>
                <a:ea typeface="Cabin"/>
                <a:cs typeface="Cabin"/>
                <a:sym typeface="Cabin"/>
              </a:rPr>
              <a:t>Digital Medical Records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66" name="Google Shape;666;p33"/>
          <p:cNvSpPr txBox="1">
            <a:spLocks noGrp="1"/>
          </p:cNvSpPr>
          <p:nvPr>
            <p:ph type="body" idx="4294967295"/>
          </p:nvPr>
        </p:nvSpPr>
        <p:spPr>
          <a:xfrm>
            <a:off x="6343650" y="3365500"/>
            <a:ext cx="2800350" cy="623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 Helpdesk And Support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75" name="Google Shape;475;p15"/>
          <p:cNvSpPr txBox="1">
            <a:spLocks noGrp="1"/>
          </p:cNvSpPr>
          <p:nvPr>
            <p:ph type="ctrTitle" idx="4294967295"/>
          </p:nvPr>
        </p:nvSpPr>
        <p:spPr>
          <a:xfrm>
            <a:off x="0" y="1162050"/>
            <a:ext cx="9369425" cy="1871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Cabin"/>
                <a:ea typeface="Cabin"/>
                <a:cs typeface="Cabin"/>
                <a:sym typeface="Cabin"/>
              </a:rPr>
              <a:t>Medical Management System</a:t>
            </a:r>
            <a:endParaRPr sz="53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AC2ABD-8C43-4F58-879B-F4FC14F3A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40767" cy="16729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71" name="Google Shape;671;p34"/>
          <p:cNvSpPr txBox="1">
            <a:spLocks noGrp="1"/>
          </p:cNvSpPr>
          <p:nvPr>
            <p:ph type="ctrTitle" idx="4294967295"/>
          </p:nvPr>
        </p:nvSpPr>
        <p:spPr>
          <a:xfrm>
            <a:off x="0" y="2344738"/>
            <a:ext cx="7772400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DEMO</a:t>
            </a:r>
            <a:endParaRPr sz="9000"/>
          </a:p>
        </p:txBody>
      </p:sp>
      <p:sp>
        <p:nvSpPr>
          <p:cNvPr id="673" name="Google Shape;673;p34"/>
          <p:cNvSpPr txBox="1"/>
          <p:nvPr/>
        </p:nvSpPr>
        <p:spPr>
          <a:xfrm>
            <a:off x="7416725" y="3031150"/>
            <a:ext cx="17604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7</a:t>
            </a:r>
            <a:endParaRPr sz="1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78" name="Google Shape;678;p35"/>
          <p:cNvSpPr txBox="1">
            <a:spLocks noGrp="1"/>
          </p:cNvSpPr>
          <p:nvPr>
            <p:ph type="ctrTitle" idx="4294967295"/>
          </p:nvPr>
        </p:nvSpPr>
        <p:spPr>
          <a:xfrm>
            <a:off x="0" y="2344738"/>
            <a:ext cx="7772400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Future Scope</a:t>
            </a:r>
            <a:endParaRPr sz="9000"/>
          </a:p>
        </p:txBody>
      </p:sp>
      <p:grpSp>
        <p:nvGrpSpPr>
          <p:cNvPr id="679" name="Google Shape;679;p35"/>
          <p:cNvGrpSpPr/>
          <p:nvPr/>
        </p:nvGrpSpPr>
        <p:grpSpPr>
          <a:xfrm>
            <a:off x="4146171" y="640688"/>
            <a:ext cx="1166508" cy="1166538"/>
            <a:chOff x="6654650" y="3665275"/>
            <a:chExt cx="409100" cy="409125"/>
          </a:xfrm>
        </p:grpSpPr>
        <p:sp>
          <p:nvSpPr>
            <p:cNvPr id="680" name="Google Shape;680;p35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35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683" name="Google Shape;683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7" name="Google Shape;687;p35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5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5"/>
          <p:cNvSpPr txBox="1"/>
          <p:nvPr/>
        </p:nvSpPr>
        <p:spPr>
          <a:xfrm>
            <a:off x="7416725" y="3031150"/>
            <a:ext cx="17604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8</a:t>
            </a:r>
            <a:endParaRPr sz="1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6"/>
          <p:cNvSpPr txBox="1">
            <a:spLocks noGrp="1"/>
          </p:cNvSpPr>
          <p:nvPr>
            <p:ph type="title"/>
          </p:nvPr>
        </p:nvSpPr>
        <p:spPr>
          <a:xfrm>
            <a:off x="195825" y="407025"/>
            <a:ext cx="19845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Future </a:t>
            </a:r>
            <a:r>
              <a:rPr lang="en" sz="2200">
                <a:solidFill>
                  <a:schemeClr val="accent2"/>
                </a:solidFill>
              </a:rPr>
              <a:t>Scope</a:t>
            </a:r>
            <a:endParaRPr sz="2200">
              <a:solidFill>
                <a:schemeClr val="accent2"/>
              </a:solidFill>
            </a:endParaRPr>
          </a:p>
        </p:txBody>
      </p:sp>
      <p:sp>
        <p:nvSpPr>
          <p:cNvPr id="696" name="Google Shape;696;p36"/>
          <p:cNvSpPr txBox="1">
            <a:spLocks noGrp="1"/>
          </p:cNvSpPr>
          <p:nvPr>
            <p:ph type="body" idx="1"/>
          </p:nvPr>
        </p:nvSpPr>
        <p:spPr>
          <a:xfrm>
            <a:off x="346200" y="1220400"/>
            <a:ext cx="2471700" cy="15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Authentication system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 different users viz Students, Employees, Doctors, Staff and Pharmacists. </a:t>
            </a:r>
            <a:endParaRPr/>
          </a:p>
        </p:txBody>
      </p:sp>
      <p:sp>
        <p:nvSpPr>
          <p:cNvPr id="697" name="Google Shape;697;p36"/>
          <p:cNvSpPr txBox="1">
            <a:spLocks noGrp="1"/>
          </p:cNvSpPr>
          <p:nvPr>
            <p:ph type="body" idx="2"/>
          </p:nvPr>
        </p:nvSpPr>
        <p:spPr>
          <a:xfrm>
            <a:off x="3228400" y="1220400"/>
            <a:ext cx="24717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Appointment management system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Automate this process to avoid such clashes by prior notifying the operator</a:t>
            </a:r>
            <a:endParaRPr/>
          </a:p>
        </p:txBody>
      </p:sp>
      <p:sp>
        <p:nvSpPr>
          <p:cNvPr id="698" name="Google Shape;698;p36"/>
          <p:cNvSpPr txBox="1">
            <a:spLocks noGrp="1"/>
          </p:cNvSpPr>
          <p:nvPr>
            <p:ph type="body" idx="3"/>
          </p:nvPr>
        </p:nvSpPr>
        <p:spPr>
          <a:xfrm>
            <a:off x="5883425" y="12204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Notification System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Notifying user for the scheduled appointments and availability of services.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704" name="Google Shape;704;p37"/>
          <p:cNvSpPr txBox="1">
            <a:spLocks noGrp="1"/>
          </p:cNvSpPr>
          <p:nvPr>
            <p:ph type="ctrTitle" idx="4294967295"/>
          </p:nvPr>
        </p:nvSpPr>
        <p:spPr>
          <a:xfrm>
            <a:off x="0" y="1992313"/>
            <a:ext cx="6594475" cy="1158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6"/>
          <p:cNvSpPr txBox="1">
            <a:spLocks noGrp="1"/>
          </p:cNvSpPr>
          <p:nvPr>
            <p:ph type="ctrTitle"/>
          </p:nvPr>
        </p:nvSpPr>
        <p:spPr>
          <a:xfrm>
            <a:off x="2337425" y="336910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83" name="Google Shape;48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82" name="Google Shape;482;p16"/>
          <p:cNvSpPr txBox="1"/>
          <p:nvPr/>
        </p:nvSpPr>
        <p:spPr>
          <a:xfrm>
            <a:off x="7416725" y="3031150"/>
            <a:ext cx="17604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This project aims towards developing a centralized mechanism for </a:t>
            </a:r>
            <a:r>
              <a:rPr lang="en" sz="2500" dirty="0">
                <a:solidFill>
                  <a:schemeClr val="accent2"/>
                </a:solidFill>
              </a:rPr>
              <a:t>Medical Centre, JUIT </a:t>
            </a:r>
            <a:r>
              <a:rPr lang="en" sz="2500" dirty="0"/>
              <a:t>.</a:t>
            </a:r>
            <a:endParaRPr sz="2500" dirty="0"/>
          </a:p>
        </p:txBody>
      </p:sp>
      <p:sp>
        <p:nvSpPr>
          <p:cNvPr id="489" name="Google Shape;489;p17"/>
          <p:cNvSpPr txBox="1">
            <a:spLocks noGrp="1"/>
          </p:cNvSpPr>
          <p:nvPr>
            <p:ph type="body" idx="1"/>
          </p:nvPr>
        </p:nvSpPr>
        <p:spPr>
          <a:xfrm>
            <a:off x="442975" y="1641300"/>
            <a:ext cx="2580300" cy="22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Efficient storage of Medical logs containing information of Students and Doctors along with the appointments. </a:t>
            </a:r>
            <a:endParaRPr sz="1800" dirty="0"/>
          </a:p>
        </p:txBody>
      </p:sp>
      <p:sp>
        <p:nvSpPr>
          <p:cNvPr id="492" name="Google Shape;492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91" name="Google Shape;491;p17"/>
          <p:cNvSpPr txBox="1">
            <a:spLocks noGrp="1"/>
          </p:cNvSpPr>
          <p:nvPr>
            <p:ph type="body" idx="4294967295"/>
          </p:nvPr>
        </p:nvSpPr>
        <p:spPr>
          <a:xfrm>
            <a:off x="6564313" y="1755775"/>
            <a:ext cx="2579687" cy="2241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product is a User Friendly Web Application of Database Management System to improve the existing system and make it paperless.</a:t>
            </a:r>
            <a:endParaRPr sz="1800"/>
          </a:p>
        </p:txBody>
      </p:sp>
      <p:pic>
        <p:nvPicPr>
          <p:cNvPr id="490" name="Google Shape;490;p17"/>
          <p:cNvPicPr preferRelativeResize="0"/>
          <p:nvPr/>
        </p:nvPicPr>
        <p:blipFill rotWithShape="1">
          <a:blip r:embed="rId3">
            <a:alphaModFix/>
          </a:blip>
          <a:srcRect t="139" b="139"/>
          <a:stretch/>
        </p:blipFill>
        <p:spPr>
          <a:xfrm>
            <a:off x="3189150" y="1493700"/>
            <a:ext cx="2765700" cy="2765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8"/>
          <p:cNvSpPr txBox="1">
            <a:spLocks noGrp="1"/>
          </p:cNvSpPr>
          <p:nvPr>
            <p:ph type="ctrTitle"/>
          </p:nvPr>
        </p:nvSpPr>
        <p:spPr>
          <a:xfrm>
            <a:off x="2365475" y="336910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99" name="Google Shape;499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98" name="Google Shape;498;p18"/>
          <p:cNvSpPr txBox="1"/>
          <p:nvPr/>
        </p:nvSpPr>
        <p:spPr>
          <a:xfrm>
            <a:off x="7416725" y="3031150"/>
            <a:ext cx="17604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1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9"/>
          <p:cNvSpPr txBox="1">
            <a:spLocks noGrp="1"/>
          </p:cNvSpPr>
          <p:nvPr>
            <p:ph type="title"/>
          </p:nvPr>
        </p:nvSpPr>
        <p:spPr>
          <a:xfrm>
            <a:off x="427800" y="343525"/>
            <a:ext cx="32949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Problem Statement</a:t>
            </a:r>
            <a:endParaRPr sz="2700">
              <a:solidFill>
                <a:schemeClr val="accent2"/>
              </a:solidFill>
            </a:endParaRPr>
          </a:p>
        </p:txBody>
      </p:sp>
      <p:sp>
        <p:nvSpPr>
          <p:cNvPr id="505" name="Google Shape;505;p19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27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600"/>
              </a:spcBef>
              <a:spcAft>
                <a:spcPts val="0"/>
              </a:spcAft>
              <a:buSzPts val="2300"/>
              <a:buChar char="◉"/>
            </a:pPr>
            <a:r>
              <a:rPr lang="en" sz="2300"/>
              <a:t>Current system uses Bookkeeping methods to store the medical logs.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◉"/>
            </a:pPr>
            <a:r>
              <a:rPr lang="en" sz="2300"/>
              <a:t>Develop an application for efficient access of medical logs by the medical faculties.</a:t>
            </a:r>
            <a:endParaRPr sz="23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506" name="Google Shape;506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0"/>
          <p:cNvSpPr txBox="1">
            <a:spLocks noGrp="1"/>
          </p:cNvSpPr>
          <p:nvPr>
            <p:ph type="body" idx="1"/>
          </p:nvPr>
        </p:nvSpPr>
        <p:spPr>
          <a:xfrm>
            <a:off x="1519950" y="1250100"/>
            <a:ext cx="6104100" cy="24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Designing an web application for Database management of Medical unit and try to make it fast in terms of storing and retrieving the information. </a:t>
            </a:r>
            <a:endParaRPr/>
          </a:p>
        </p:txBody>
      </p:sp>
      <p:sp>
        <p:nvSpPr>
          <p:cNvPr id="512" name="Google Shape;512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1"/>
          <p:cNvSpPr txBox="1">
            <a:spLocks noGrp="1"/>
          </p:cNvSpPr>
          <p:nvPr>
            <p:ph type="ctrTitle"/>
          </p:nvPr>
        </p:nvSpPr>
        <p:spPr>
          <a:xfrm>
            <a:off x="2328050" y="336910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FLOW</a:t>
            </a:r>
            <a:endParaRPr/>
          </a:p>
        </p:txBody>
      </p:sp>
      <p:sp>
        <p:nvSpPr>
          <p:cNvPr id="519" name="Google Shape;519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18" name="Google Shape;518;p21"/>
          <p:cNvSpPr txBox="1"/>
          <p:nvPr/>
        </p:nvSpPr>
        <p:spPr>
          <a:xfrm>
            <a:off x="7416725" y="3031150"/>
            <a:ext cx="17604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sz="1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2"/>
          <p:cNvSpPr/>
          <p:nvPr/>
        </p:nvSpPr>
        <p:spPr>
          <a:xfrm>
            <a:off x="201025" y="918248"/>
            <a:ext cx="2505300" cy="2469300"/>
          </a:xfrm>
          <a:prstGeom prst="ellipse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2"/>
          <p:cNvSpPr txBox="1">
            <a:spLocks noGrp="1"/>
          </p:cNvSpPr>
          <p:nvPr>
            <p:ph type="title"/>
          </p:nvPr>
        </p:nvSpPr>
        <p:spPr>
          <a:xfrm>
            <a:off x="381750" y="0"/>
            <a:ext cx="20028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Flow Chart</a:t>
            </a:r>
            <a:endParaRPr sz="2600" b="1"/>
          </a:p>
        </p:txBody>
      </p:sp>
      <p:sp>
        <p:nvSpPr>
          <p:cNvPr id="533" name="Google Shape;533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26" name="Google Shape;526;p22"/>
          <p:cNvSpPr/>
          <p:nvPr/>
        </p:nvSpPr>
        <p:spPr>
          <a:xfrm>
            <a:off x="381850" y="1099075"/>
            <a:ext cx="2170200" cy="2117400"/>
          </a:xfrm>
          <a:prstGeom prst="ellipse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Formulation of Problem Statement</a:t>
            </a:r>
            <a:endParaRPr sz="16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7" name="Google Shape;527;p22"/>
          <p:cNvSpPr/>
          <p:nvPr/>
        </p:nvSpPr>
        <p:spPr>
          <a:xfrm>
            <a:off x="3065888" y="2611266"/>
            <a:ext cx="2002800" cy="1980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2"/>
          <p:cNvSpPr/>
          <p:nvPr/>
        </p:nvSpPr>
        <p:spPr>
          <a:xfrm>
            <a:off x="3241855" y="2785295"/>
            <a:ext cx="1650900" cy="1632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Technical Stack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9" name="Google Shape;529;p22"/>
          <p:cNvSpPr/>
          <p:nvPr/>
        </p:nvSpPr>
        <p:spPr>
          <a:xfrm>
            <a:off x="5147212" y="850050"/>
            <a:ext cx="2211300" cy="2186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2"/>
          <p:cNvSpPr/>
          <p:nvPr/>
        </p:nvSpPr>
        <p:spPr>
          <a:xfrm>
            <a:off x="5341523" y="1042096"/>
            <a:ext cx="1822500" cy="18024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Features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31" name="Google Shape;531;p22"/>
          <p:cNvCxnSpPr/>
          <p:nvPr/>
        </p:nvCxnSpPr>
        <p:spPr>
          <a:xfrm>
            <a:off x="2380975" y="2736550"/>
            <a:ext cx="918000" cy="549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2" name="Google Shape;532;p22"/>
          <p:cNvCxnSpPr/>
          <p:nvPr/>
        </p:nvCxnSpPr>
        <p:spPr>
          <a:xfrm rot="10800000" flipH="1">
            <a:off x="4746643" y="2422708"/>
            <a:ext cx="717300" cy="709200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22"/>
          <p:cNvSpPr/>
          <p:nvPr/>
        </p:nvSpPr>
        <p:spPr>
          <a:xfrm>
            <a:off x="7045800" y="2785300"/>
            <a:ext cx="2098200" cy="2040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2"/>
          <p:cNvSpPr/>
          <p:nvPr/>
        </p:nvSpPr>
        <p:spPr>
          <a:xfrm>
            <a:off x="7221750" y="2959325"/>
            <a:ext cx="1731300" cy="1716000"/>
          </a:xfrm>
          <a:prstGeom prst="ellipse">
            <a:avLst/>
          </a:prstGeom>
          <a:noFill/>
          <a:ln w="1143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 +</a:t>
            </a:r>
            <a:endParaRPr sz="16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Demo</a:t>
            </a:r>
            <a:endParaRPr sz="16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36" name="Google Shape;536;p22"/>
          <p:cNvCxnSpPr>
            <a:endCxn id="535" idx="1"/>
          </p:cNvCxnSpPr>
          <p:nvPr/>
        </p:nvCxnSpPr>
        <p:spPr>
          <a:xfrm>
            <a:off x="6923293" y="2594728"/>
            <a:ext cx="552000" cy="615900"/>
          </a:xfrm>
          <a:prstGeom prst="straightConnector1">
            <a:avLst/>
          </a:prstGeom>
          <a:noFill/>
          <a:ln w="38100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</TotalTime>
  <Words>290</Words>
  <Application>Microsoft Office PowerPoint</Application>
  <PresentationFormat>On-screen Show (16:9)</PresentationFormat>
  <Paragraphs>86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Source Sans Pro</vt:lpstr>
      <vt:lpstr>Arial Black</vt:lpstr>
      <vt:lpstr>Wingdings 3</vt:lpstr>
      <vt:lpstr>Cabin</vt:lpstr>
      <vt:lpstr>Century Gothic</vt:lpstr>
      <vt:lpstr>Arial</vt:lpstr>
      <vt:lpstr>Oswald</vt:lpstr>
      <vt:lpstr>Ion</vt:lpstr>
      <vt:lpstr>MINOR PROJECT JUIT MMS</vt:lpstr>
      <vt:lpstr>Medical Management System</vt:lpstr>
      <vt:lpstr>INTRODUCTION</vt:lpstr>
      <vt:lpstr>This project aims towards developing a centralized mechanism for Medical Centre, JUIT .</vt:lpstr>
      <vt:lpstr>PROBLEM STATEMENT</vt:lpstr>
      <vt:lpstr>Problem Statement</vt:lpstr>
      <vt:lpstr>PowerPoint Presentation</vt:lpstr>
      <vt:lpstr>DESIGN FLOW</vt:lpstr>
      <vt:lpstr>Flow Chart</vt:lpstr>
      <vt:lpstr>TECHNICAL STACKS</vt:lpstr>
      <vt:lpstr>Technical Stack</vt:lpstr>
      <vt:lpstr>VIEWS</vt:lpstr>
      <vt:lpstr>Home Page</vt:lpstr>
      <vt:lpstr>Home Page</vt:lpstr>
      <vt:lpstr>PowerPoint Presentation</vt:lpstr>
      <vt:lpstr>PowerPoint Presentation</vt:lpstr>
      <vt:lpstr>PowerPoint Presentation</vt:lpstr>
      <vt:lpstr>Features</vt:lpstr>
      <vt:lpstr>Features</vt:lpstr>
      <vt:lpstr>DEMO</vt:lpstr>
      <vt:lpstr>Future Scope</vt:lpstr>
      <vt:lpstr>Future Scope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PROJECT JUIT MMS</dc:title>
  <dc:creator>Rex</dc:creator>
  <cp:lastModifiedBy>Shivam Gour</cp:lastModifiedBy>
  <cp:revision>5</cp:revision>
  <dcterms:modified xsi:type="dcterms:W3CDTF">2022-08-29T15:00:41Z</dcterms:modified>
</cp:coreProperties>
</file>